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493" r:id="rId3"/>
    <p:sldId id="390" r:id="rId4"/>
    <p:sldId id="505" r:id="rId5"/>
    <p:sldId id="502" r:id="rId6"/>
    <p:sldId id="512" r:id="rId7"/>
    <p:sldId id="503" r:id="rId8"/>
    <p:sldId id="485" r:id="rId9"/>
    <p:sldId id="489" r:id="rId10"/>
    <p:sldId id="490" r:id="rId11"/>
    <p:sldId id="491" r:id="rId12"/>
    <p:sldId id="497" r:id="rId13"/>
    <p:sldId id="498" r:id="rId14"/>
    <p:sldId id="499" r:id="rId15"/>
    <p:sldId id="500" r:id="rId16"/>
    <p:sldId id="513" r:id="rId17"/>
    <p:sldId id="504" r:id="rId18"/>
    <p:sldId id="508" r:id="rId19"/>
    <p:sldId id="509" r:id="rId20"/>
    <p:sldId id="511" r:id="rId21"/>
    <p:sldId id="496" r:id="rId22"/>
    <p:sldId id="477" r:id="rId23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40" autoAdjust="0"/>
    <p:restoredTop sz="84453"/>
  </p:normalViewPr>
  <p:slideViewPr>
    <p:cSldViewPr snapToGrid="0" snapToObjects="1" showGuides="1">
      <p:cViewPr varScale="1">
        <p:scale>
          <a:sx n="132" d="100"/>
          <a:sy n="132" d="100"/>
        </p:scale>
        <p:origin x="600" y="176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53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65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200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449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913"/>
            <a:ext cx="7772400" cy="53039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3252" y="2146429"/>
            <a:ext cx="4066505" cy="927806"/>
          </a:xfrm>
        </p:spPr>
        <p:txBody>
          <a:bodyPr>
            <a:normAutofit/>
          </a:bodyPr>
          <a:lstStyle>
            <a:lvl1pPr marL="0" indent="0" algn="ctr">
              <a:buNone/>
              <a:defRPr sz="2800" i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Presenter Names Here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err="1" smtClean="0"/>
              <a:t>bit.ly</a:t>
            </a:r>
            <a:r>
              <a:rPr lang="en-US" dirty="0" smtClean="0"/>
              <a:t> / joe_london_kaggle_2016a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824414">
            <a:off x="-1894247" y="3883786"/>
            <a:ext cx="9144000" cy="29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448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0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871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78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title" hasCustomPrompt="1"/>
          </p:nvPr>
        </p:nvSpPr>
        <p:spPr>
          <a:xfrm>
            <a:off x="457200" y="0"/>
            <a:ext cx="8229600" cy="568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14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marL="0" marR="0" lvl="0" indent="0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cap="none" spc="300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TITLE</a:t>
            </a:r>
            <a:endParaRPr lang="en-US" sz="2800" b="1" i="0" u="none" strike="noStrike" cap="none" spc="300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6363347" y="4767263"/>
            <a:ext cx="2085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GB" smtClean="0"/>
              <a:t>17 May 2016</a:t>
            </a: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659164" y="4767263"/>
            <a:ext cx="2847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US" smtClean="0"/>
              <a:t>bit.ly / joe_london_kaggle_2016a</a:t>
            </a: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43279" y="4767263"/>
            <a:ext cx="561975" cy="2738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lvl1pPr marL="0" marR="0" indent="0" algn="l" rtl="0">
              <a:spcBef>
                <a:spcPts val="0"/>
              </a:spcBef>
              <a:buNone/>
              <a:defRPr sz="18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C8A4197-7A9D-5842-BD4B-E3CFC351F87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71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738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9925" y="935584"/>
            <a:ext cx="4946875" cy="123380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740149" y="2346171"/>
            <a:ext cx="4946650" cy="11636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740150" y="3738563"/>
            <a:ext cx="4946650" cy="10287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6009" y="935584"/>
            <a:ext cx="0" cy="3831679"/>
          </a:xfrm>
          <a:prstGeom prst="line">
            <a:avLst/>
          </a:prstGeom>
          <a:ln w="57150" cmpd="sng">
            <a:solidFill>
              <a:srgbClr val="FBE91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3740150" y="2253605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3740150" y="3628358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1138" y="935831"/>
            <a:ext cx="2913062" cy="1233488"/>
          </a:xfrm>
        </p:spPr>
        <p:txBody>
          <a:bodyPr>
            <a:normAutofit/>
          </a:bodyPr>
          <a:lstStyle>
            <a:lvl1pPr marL="0" indent="0" algn="ctr">
              <a:buNone/>
              <a:defRPr sz="4000" b="0" i="0"/>
            </a:lvl1pPr>
            <a:lvl2pPr marL="457200" indent="0" algn="ctr">
              <a:buNone/>
              <a:defRPr baseline="0"/>
            </a:lvl2pPr>
          </a:lstStyle>
          <a:p>
            <a:pPr lvl="0"/>
            <a:r>
              <a:rPr lang="en-US" dirty="0" smtClean="0"/>
              <a:t>Topic 1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6" hasCustomPrompt="1"/>
          </p:nvPr>
        </p:nvSpPr>
        <p:spPr>
          <a:xfrm>
            <a:off x="211138" y="2346723"/>
            <a:ext cx="2913062" cy="116324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2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7" hasCustomPrompt="1"/>
          </p:nvPr>
        </p:nvSpPr>
        <p:spPr>
          <a:xfrm>
            <a:off x="211138" y="3738563"/>
            <a:ext cx="2913062" cy="102870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16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13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8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30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3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2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50000">
              <a:schemeClr val="bg1"/>
            </a:gs>
            <a:gs pos="100000">
              <a:schemeClr val="bg1">
                <a:lumMod val="85000"/>
                <a:alpha val="41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-7100"/>
            <a:ext cx="8229600" cy="661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0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2" r:id="rId3"/>
    <p:sldLayoutId id="214748367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49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200" b="1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Courier New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woobe" TargetMode="External"/><Relationship Id="rId4" Type="http://schemas.openxmlformats.org/officeDocument/2006/relationships/hyperlink" Target="http://github.com/h2oai/h2o-meetups" TargetMode="External"/><Relationship Id="rId5" Type="http://schemas.openxmlformats.org/officeDocument/2006/relationships/hyperlink" Target="http://www.h2o.ai/careers" TargetMode="External"/><Relationship Id="rId6" Type="http://schemas.openxmlformats.org/officeDocument/2006/relationships/hyperlink" Target="http://www.h2o.ai/docs/" TargetMode="External"/><Relationship Id="rId7" Type="http://schemas.openxmlformats.org/officeDocument/2006/relationships/hyperlink" Target="http://university.h2o.ai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arxiv.org/abs/1410.0342" TargetMode="External"/><Relationship Id="rId4" Type="http://schemas.openxmlformats.org/officeDocument/2006/relationships/hyperlink" Target="https://www.youtube.com/watch?v=zwvzGuS82MA" TargetMode="External"/><Relationship Id="rId5" Type="http://schemas.openxmlformats.org/officeDocument/2006/relationships/hyperlink" Target="http://docs.h2o.ai/h2o-tutorials/latest-stable/tutorials/glrm/glrm-tutorial.html" TargetMode="External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683"/>
            <a:ext cx="7772400" cy="953650"/>
          </a:xfrm>
        </p:spPr>
        <p:txBody>
          <a:bodyPr>
            <a:normAutofit fontScale="90000"/>
          </a:bodyPr>
          <a:lstStyle/>
          <a:p>
            <a:r>
              <a:rPr lang="en-US" b="0" dirty="0" smtClean="0"/>
              <a:t>Introduction to Generalised Low-Rank Model and Missing Values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17706" y="1738906"/>
            <a:ext cx="4240494" cy="181081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Jo-fai (Joe) Chow</a:t>
            </a:r>
          </a:p>
          <a:p>
            <a:r>
              <a:rPr lang="en-US" dirty="0" smtClean="0"/>
              <a:t>Data Scientist</a:t>
            </a:r>
            <a:endParaRPr lang="en-US" dirty="0"/>
          </a:p>
          <a:p>
            <a:r>
              <a:rPr lang="en-US" dirty="0" smtClean="0"/>
              <a:t>joe@h2o.ai</a:t>
            </a:r>
          </a:p>
          <a:p>
            <a:r>
              <a:rPr lang="en-US" dirty="0" smtClean="0"/>
              <a:t>@matlabulus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219" y="1738906"/>
            <a:ext cx="1193866" cy="1193866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685800" y="4321742"/>
            <a:ext cx="7772400" cy="7411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Courier New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Based </a:t>
            </a:r>
            <a:r>
              <a:rPr lang="en-US" sz="2000" dirty="0"/>
              <a:t>on work by </a:t>
            </a:r>
            <a:r>
              <a:rPr lang="en-US" sz="2000" dirty="0" smtClean="0"/>
              <a:t>Anqi Fu, Madeleine </a:t>
            </a:r>
            <a:r>
              <a:rPr lang="en-US" sz="2000" dirty="0"/>
              <a:t>Udell, Corinne Horn, </a:t>
            </a:r>
          </a:p>
          <a:p>
            <a:r>
              <a:rPr lang="en-US" sz="2000" dirty="0"/>
              <a:t>Reza Zadeh &amp; Stephen Boyd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52" y="2335839"/>
            <a:ext cx="3600000" cy="202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7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1: X and Y from GLRM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76" y="1019853"/>
            <a:ext cx="2880000" cy="4029296"/>
          </a:xfr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58" y="1258464"/>
            <a:ext cx="5931513" cy="871419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206" y="3290977"/>
            <a:ext cx="4320000" cy="1425442"/>
          </a:xfrm>
          <a:prstGeom prst="rect">
            <a:avLst/>
          </a:prstGeom>
        </p:spPr>
      </p:pic>
      <p:sp>
        <p:nvSpPr>
          <p:cNvPr id="9" name="Left Brace 8"/>
          <p:cNvSpPr/>
          <p:nvPr/>
        </p:nvSpPr>
        <p:spPr>
          <a:xfrm>
            <a:off x="356839" y="1347672"/>
            <a:ext cx="223024" cy="364572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Left Brace 9"/>
          <p:cNvSpPr/>
          <p:nvPr/>
        </p:nvSpPr>
        <p:spPr>
          <a:xfrm>
            <a:off x="2842721" y="1769232"/>
            <a:ext cx="223024" cy="36065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Left Brace 10"/>
          <p:cNvSpPr/>
          <p:nvPr/>
        </p:nvSpPr>
        <p:spPr>
          <a:xfrm rot="5400000">
            <a:off x="6272001" y="-1066507"/>
            <a:ext cx="257100" cy="508545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Left Brace 11"/>
          <p:cNvSpPr/>
          <p:nvPr/>
        </p:nvSpPr>
        <p:spPr>
          <a:xfrm rot="5400000">
            <a:off x="1593439" y="115419"/>
            <a:ext cx="255743" cy="155312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4602" y="2999680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32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572324" y="520236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609386" y="1795349"/>
            <a:ext cx="328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169762" y="103989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193216" y="2309596"/>
            <a:ext cx="93807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 smtClean="0"/>
              <a:t>X</a:t>
            </a:r>
            <a:endParaRPr lang="en-US" sz="8800" dirty="0"/>
          </a:p>
        </p:txBody>
      </p:sp>
      <p:sp>
        <p:nvSpPr>
          <p:cNvPr id="20" name="TextBox 19"/>
          <p:cNvSpPr txBox="1"/>
          <p:nvPr/>
        </p:nvSpPr>
        <p:spPr>
          <a:xfrm>
            <a:off x="5487859" y="1867323"/>
            <a:ext cx="93807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279872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1: Summary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29" y="869067"/>
            <a:ext cx="2604428" cy="28673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658" y="770017"/>
            <a:ext cx="2120280" cy="29664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525" y="1242045"/>
            <a:ext cx="3769112" cy="55373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041810" y="1948799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≈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549" y="3853239"/>
            <a:ext cx="3600000" cy="118786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5727" y="1641022"/>
            <a:ext cx="8002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87482" y="1641021"/>
            <a:ext cx="8002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X</a:t>
            </a:r>
            <a:endParaRPr lang="en-US" sz="7200" dirty="0"/>
          </a:p>
        </p:txBody>
      </p:sp>
      <p:sp>
        <p:nvSpPr>
          <p:cNvPr id="14" name="TextBox 13"/>
          <p:cNvSpPr txBox="1"/>
          <p:nvPr/>
        </p:nvSpPr>
        <p:spPr>
          <a:xfrm>
            <a:off x="6671839" y="1565769"/>
            <a:ext cx="8002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Y</a:t>
            </a:r>
            <a:endParaRPr lang="en-US" sz="7200" dirty="0"/>
          </a:p>
        </p:txBody>
      </p:sp>
      <p:sp>
        <p:nvSpPr>
          <p:cNvPr id="15" name="Rectangle 14"/>
          <p:cNvSpPr/>
          <p:nvPr/>
        </p:nvSpPr>
        <p:spPr>
          <a:xfrm>
            <a:off x="5657387" y="3631816"/>
            <a:ext cx="687657" cy="790319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913757" y="3639253"/>
            <a:ext cx="167268" cy="79031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913756" y="3631816"/>
            <a:ext cx="687657" cy="137295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7904342" y="3781022"/>
            <a:ext cx="520389" cy="6604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385316" y="3680469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≈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362127" y="3700463"/>
            <a:ext cx="4844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+</a:t>
            </a:r>
            <a:endParaRPr lang="en-US" sz="4000" dirty="0"/>
          </a:p>
        </p:txBody>
      </p:sp>
      <p:sp>
        <p:nvSpPr>
          <p:cNvPr id="25" name="TextBox 24"/>
          <p:cNvSpPr txBox="1"/>
          <p:nvPr/>
        </p:nvSpPr>
        <p:spPr>
          <a:xfrm>
            <a:off x="6196365" y="2961806"/>
            <a:ext cx="25513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Memory Reduction / Saving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846555" y="3309513"/>
            <a:ext cx="317981" cy="3709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637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/>
      <p:bldP spid="14" grpId="0"/>
      <p:bldP spid="15" grpId="0" animBg="1"/>
      <p:bldP spid="19" grpId="0" animBg="1"/>
      <p:bldP spid="20" grpId="0" animBg="1"/>
      <p:bldP spid="21" grpId="0" animBg="1"/>
      <p:bldP spid="23" grpId="0"/>
      <p:bldP spid="24" grpId="0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 2: ML Acceleration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About the dataset </a:t>
            </a:r>
          </a:p>
          <a:p>
            <a:pPr lvl="1"/>
            <a:r>
              <a:rPr lang="en-US" dirty="0" smtClean="0"/>
              <a:t>R package “mlbench”</a:t>
            </a:r>
          </a:p>
          <a:p>
            <a:pPr lvl="1"/>
            <a:r>
              <a:rPr lang="en-US" dirty="0" smtClean="0"/>
              <a:t>Multi-spectral scanner image </a:t>
            </a:r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6k samples</a:t>
            </a:r>
            <a:endParaRPr lang="en-US" dirty="0" smtClean="0"/>
          </a:p>
          <a:p>
            <a:pPr lvl="1"/>
            <a:r>
              <a:rPr lang="en-US" dirty="0" smtClean="0"/>
              <a:t>x1 to x36: predictors</a:t>
            </a:r>
            <a:endParaRPr lang="en-US" dirty="0"/>
          </a:p>
          <a:p>
            <a:pPr lvl="1"/>
            <a:r>
              <a:rPr lang="en-US" dirty="0" smtClean="0"/>
              <a:t>Classes:</a:t>
            </a:r>
          </a:p>
          <a:p>
            <a:pPr lvl="2"/>
            <a:r>
              <a:rPr lang="en-US" dirty="0" smtClean="0"/>
              <a:t>6 levels</a:t>
            </a:r>
          </a:p>
          <a:p>
            <a:pPr lvl="2"/>
            <a:r>
              <a:rPr lang="en-US" dirty="0" smtClean="0"/>
              <a:t>Different type of soil</a:t>
            </a:r>
          </a:p>
          <a:p>
            <a:pPr lvl="1"/>
            <a:r>
              <a:rPr lang="en-US" dirty="0" smtClean="0"/>
              <a:t>Use GLRM to compress predictors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819859"/>
            <a:ext cx="4038600" cy="2154656"/>
          </a:xfrm>
        </p:spPr>
      </p:pic>
    </p:spTree>
    <p:extLst>
      <p:ext uri="{BB962C8B-B14F-4D97-AF65-F5344CB8AC3E}">
        <p14:creationId xmlns:p14="http://schemas.microsoft.com/office/powerpoint/2010/main" val="69266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 2: Use GLRM to Speed Up ML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12304"/>
            <a:ext cx="4038600" cy="2769767"/>
          </a:xfrm>
        </p:spPr>
      </p:pic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462" y="1200150"/>
            <a:ext cx="3394075" cy="3394075"/>
          </a:xfrm>
        </p:spPr>
      </p:pic>
      <p:sp>
        <p:nvSpPr>
          <p:cNvPr id="12" name="TextBox 11"/>
          <p:cNvSpPr txBox="1"/>
          <p:nvPr/>
        </p:nvSpPr>
        <p:spPr>
          <a:xfrm>
            <a:off x="3272590" y="3914929"/>
            <a:ext cx="18453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 = 6</a:t>
            </a:r>
          </a:p>
          <a:p>
            <a:r>
              <a:rPr lang="en-US" dirty="0" smtClean="0"/>
              <a:t>Reduce to 6 features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3012707" y="3833930"/>
            <a:ext cx="259883" cy="2370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5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 2: Random 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Train a vanilla H2O Random Forest model with </a:t>
            </a:r>
            <a:r>
              <a:rPr lang="is-IS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Full data set (36 predictors)</a:t>
            </a:r>
          </a:p>
          <a:p>
            <a:pPr lvl="1"/>
            <a:r>
              <a:rPr lang="en-US" dirty="0" smtClean="0"/>
              <a:t>Compressed data set (6 predictors)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99866"/>
            <a:ext cx="4038600" cy="2794643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127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 2: Results Comparison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55161136"/>
              </p:ext>
            </p:extLst>
          </p:nvPr>
        </p:nvGraphicFramePr>
        <p:xfrm>
          <a:off x="457200" y="1039730"/>
          <a:ext cx="8229601" cy="2021840"/>
        </p:xfrm>
        <a:graphic>
          <a:graphicData uri="http://schemas.openxmlformats.org/drawingml/2006/table">
            <a:tbl>
              <a:tblPr firstRow="1" bandRow="1"/>
              <a:tblGrid>
                <a:gridCol w="2991853"/>
                <a:gridCol w="1909010"/>
                <a:gridCol w="1758617"/>
                <a:gridCol w="1570121"/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Data</a:t>
                      </a:r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10-fold Cross</a:t>
                      </a:r>
                      <a:r>
                        <a:rPr lang="en-US" baseline="0" dirty="0" smtClean="0"/>
                        <a:t> Validation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Log Loss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Accuracy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Raw</a:t>
                      </a:r>
                      <a:r>
                        <a:rPr lang="en-US" baseline="0" dirty="0" smtClean="0"/>
                        <a:t> data </a:t>
                      </a:r>
                      <a:br>
                        <a:rPr lang="en-US" baseline="0" dirty="0" smtClean="0"/>
                      </a:br>
                      <a:r>
                        <a:rPr lang="en-US" baseline="0" dirty="0" smtClean="0"/>
                        <a:t>(36 Predictors)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r>
                        <a:rPr lang="en-US" baseline="0" dirty="0" smtClean="0"/>
                        <a:t> mins 26 sec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mtClean="0"/>
                        <a:t>0.24553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91.80%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Data compressed with GLRM </a:t>
                      </a:r>
                      <a:r>
                        <a:rPr lang="en-US" baseline="0" dirty="0" smtClean="0"/>
                        <a:t> </a:t>
                      </a:r>
                      <a:br>
                        <a:rPr lang="en-US" baseline="0" dirty="0" smtClean="0"/>
                      </a:br>
                      <a:r>
                        <a:rPr lang="en-US" baseline="0" dirty="0" smtClean="0"/>
                        <a:t>(6 Predictors)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min 24 sec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dirty="0" smtClean="0"/>
                        <a:t>0.25792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mtClean="0"/>
                        <a:t>90.59%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7200" y="3166947"/>
            <a:ext cx="8229600" cy="1427676"/>
          </a:xfrm>
        </p:spPr>
        <p:txBody>
          <a:bodyPr/>
          <a:lstStyle/>
          <a:p>
            <a:r>
              <a:rPr lang="en-US" dirty="0" smtClean="0"/>
              <a:t>Benefits of GLRM</a:t>
            </a:r>
          </a:p>
          <a:p>
            <a:pPr lvl="1"/>
            <a:r>
              <a:rPr lang="en-US" dirty="0" smtClean="0"/>
              <a:t>Shorter training time </a:t>
            </a:r>
          </a:p>
          <a:p>
            <a:pPr lvl="1"/>
            <a:r>
              <a:rPr lang="en-US" dirty="0" smtClean="0"/>
              <a:t>Quick insight before running models on full data 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98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 3: Clusters Visualisation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About the dataset </a:t>
            </a:r>
          </a:p>
          <a:p>
            <a:pPr lvl="1"/>
            <a:r>
              <a:rPr lang="en-US" dirty="0" smtClean="0"/>
              <a:t>Multi-spectral scanner image data</a:t>
            </a:r>
          </a:p>
          <a:p>
            <a:pPr lvl="1"/>
            <a:r>
              <a:rPr lang="en-US" dirty="0" smtClean="0"/>
              <a:t>Same as example 2</a:t>
            </a:r>
          </a:p>
          <a:p>
            <a:pPr lvl="1"/>
            <a:r>
              <a:rPr lang="en-US" dirty="0" smtClean="0"/>
              <a:t>x1 to x36: predictors</a:t>
            </a:r>
          </a:p>
          <a:p>
            <a:pPr lvl="1"/>
            <a:r>
              <a:rPr lang="en-US" dirty="0"/>
              <a:t>Use GLRM to compress predictors to 2D </a:t>
            </a:r>
            <a:r>
              <a:rPr lang="en-US" dirty="0" smtClean="0"/>
              <a:t>representation</a:t>
            </a:r>
            <a:endParaRPr lang="en-US" dirty="0"/>
          </a:p>
          <a:p>
            <a:pPr lvl="1"/>
            <a:r>
              <a:rPr lang="en-US" dirty="0" smtClean="0"/>
              <a:t>Use 6 classes to colour clusters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819859"/>
            <a:ext cx="4038600" cy="2154656"/>
          </a:xfrm>
        </p:spPr>
      </p:pic>
    </p:spTree>
    <p:extLst>
      <p:ext uri="{BB962C8B-B14F-4D97-AF65-F5344CB8AC3E}">
        <p14:creationId xmlns:p14="http://schemas.microsoft.com/office/powerpoint/2010/main" val="37396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3: Clusters Visualisation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72" y="1200150"/>
            <a:ext cx="3362055" cy="3394075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462" y="1200150"/>
            <a:ext cx="3394075" cy="339407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8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4: Imputation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66" y="1200150"/>
            <a:ext cx="3064667" cy="3394075"/>
          </a:xfr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166" y="1200150"/>
            <a:ext cx="3064667" cy="339407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53298" y="863497"/>
            <a:ext cx="32464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”mtcars” – same dataset for example 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62545" y="863497"/>
            <a:ext cx="3409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Randomly introduce 50% missing values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4254366" y="2618072"/>
            <a:ext cx="606392" cy="27911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71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 4: GLRM with NAs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7029"/>
            <a:ext cx="4038600" cy="2240317"/>
          </a:xfr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165" y="1416009"/>
            <a:ext cx="3064667" cy="339407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794230" y="838333"/>
            <a:ext cx="3746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When we reconstruct the table using GLRM, </a:t>
            </a:r>
          </a:p>
          <a:p>
            <a:r>
              <a:rPr lang="en-US" dirty="0" smtClean="0"/>
              <a:t>missing values are automatically imputed.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15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H2O.ai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200151"/>
            <a:ext cx="5519855" cy="339447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H2O in an open-source, distributed machine learning library written in Java with APIs in R, Python, Scala and REST/JSON.</a:t>
            </a:r>
          </a:p>
          <a:p>
            <a:r>
              <a:rPr lang="en-US" dirty="0" smtClean="0"/>
              <a:t>Produced by H2O.ai in Mountain View, CA.</a:t>
            </a:r>
          </a:p>
          <a:p>
            <a:r>
              <a:rPr lang="en-US" dirty="0" smtClean="0"/>
              <a:t>H2O.ai advisers are Trevor Hastie, Rob Tibshirani and Stephen Boyd from Stanford.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1830387"/>
            <a:ext cx="2133600" cy="2133600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75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4: Results Comparison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We are asking GLRM to do a difficult job</a:t>
            </a:r>
          </a:p>
          <a:p>
            <a:pPr lvl="1"/>
            <a:r>
              <a:rPr lang="en-US" dirty="0" smtClean="0"/>
              <a:t>50% missing values</a:t>
            </a:r>
          </a:p>
          <a:p>
            <a:pPr lvl="1"/>
            <a:r>
              <a:rPr lang="en-US" dirty="0" smtClean="0"/>
              <a:t>Imputation results look reasonable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183" y="1356264"/>
            <a:ext cx="3034633" cy="339407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58537" y="827087"/>
            <a:ext cx="34179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Absolute difference between original and</a:t>
            </a:r>
          </a:p>
          <a:p>
            <a:r>
              <a:rPr lang="en-US" dirty="0"/>
              <a:t>i</a:t>
            </a:r>
            <a:r>
              <a:rPr lang="en-US" dirty="0" smtClean="0"/>
              <a:t>mputed values.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7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r>
              <a:rPr lang="en-US" dirty="0" smtClean="0"/>
              <a:t>Use GLRM to</a:t>
            </a:r>
          </a:p>
          <a:p>
            <a:pPr lvl="1"/>
            <a:r>
              <a:rPr lang="en-US" dirty="0" smtClean="0"/>
              <a:t>Save memory</a:t>
            </a:r>
          </a:p>
          <a:p>
            <a:pPr lvl="1"/>
            <a:r>
              <a:rPr lang="en-US" dirty="0" smtClean="0"/>
              <a:t>Speed up machine learning</a:t>
            </a:r>
          </a:p>
          <a:p>
            <a:pPr lvl="1"/>
            <a:r>
              <a:rPr lang="en-US" dirty="0" smtClean="0"/>
              <a:t>Visualise clusters</a:t>
            </a:r>
          </a:p>
          <a:p>
            <a:pPr lvl="1"/>
            <a:r>
              <a:rPr lang="en-US" dirty="0" smtClean="0"/>
              <a:t>Impute missing values</a:t>
            </a:r>
          </a:p>
          <a:p>
            <a:r>
              <a:rPr lang="en-US" dirty="0" smtClean="0"/>
              <a:t>A great tool for data pre-processing</a:t>
            </a:r>
          </a:p>
          <a:p>
            <a:pPr lvl="1"/>
            <a:r>
              <a:rPr lang="en-US" dirty="0" smtClean="0"/>
              <a:t>Include it in your data pipeline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81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Contact</a:t>
            </a:r>
          </a:p>
          <a:p>
            <a:pPr lvl="1"/>
            <a:r>
              <a:rPr lang="en-US" dirty="0" smtClean="0"/>
              <a:t>joe@h2o.ai</a:t>
            </a:r>
          </a:p>
          <a:p>
            <a:pPr lvl="1"/>
            <a:r>
              <a:rPr lang="en-US" dirty="0" smtClean="0"/>
              <a:t>@matlabulous</a:t>
            </a:r>
          </a:p>
          <a:p>
            <a:pPr lvl="1"/>
            <a:r>
              <a:rPr lang="en-US" dirty="0" smtClean="0">
                <a:hlinkClick r:id="rId3"/>
              </a:rPr>
              <a:t>github.com</a:t>
            </a:r>
            <a:r>
              <a:rPr lang="en-US" smtClean="0">
                <a:hlinkClick r:id="rId3"/>
              </a:rPr>
              <a:t>/woobe</a:t>
            </a:r>
            <a:endParaRPr lang="en-US" smtClean="0"/>
          </a:p>
          <a:p>
            <a:pPr lvl="1"/>
            <a:endParaRPr lang="en-US" dirty="0"/>
          </a:p>
          <a:p>
            <a:r>
              <a:rPr lang="en-US" dirty="0" smtClean="0"/>
              <a:t>Slides &amp; Code</a:t>
            </a:r>
            <a:endParaRPr lang="en-US" dirty="0"/>
          </a:p>
          <a:p>
            <a:pPr lvl="1"/>
            <a:r>
              <a:rPr lang="en-US" dirty="0" smtClean="0">
                <a:hlinkClick r:id="rId4"/>
              </a:rPr>
              <a:t>github.com</a:t>
            </a:r>
            <a:r>
              <a:rPr lang="en-US" smtClean="0">
                <a:hlinkClick r:id="rId4"/>
              </a:rPr>
              <a:t>/h2oai/h2o-meetups</a:t>
            </a:r>
            <a:endParaRPr lang="en-US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H2O in London</a:t>
            </a:r>
          </a:p>
          <a:p>
            <a:pPr lvl="1"/>
            <a:r>
              <a:rPr lang="en-US" dirty="0" smtClean="0"/>
              <a:t>Meetups / Office (soon)</a:t>
            </a:r>
          </a:p>
          <a:p>
            <a:pPr lvl="1"/>
            <a:r>
              <a:rPr lang="en-US" dirty="0" smtClean="0">
                <a:hlinkClick r:id="rId5"/>
              </a:rPr>
              <a:t>www.h2o.ai/careers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H2O Help Docs &amp; Tutorials</a:t>
            </a:r>
          </a:p>
          <a:p>
            <a:pPr lvl="1"/>
            <a:r>
              <a:rPr lang="en-US" dirty="0" smtClean="0">
                <a:hlinkClick r:id="rId6"/>
              </a:rPr>
              <a:t>www.h2o.ai/docs</a:t>
            </a:r>
            <a:endParaRPr lang="en-US" dirty="0" smtClean="0"/>
          </a:p>
          <a:p>
            <a:pPr lvl="1"/>
            <a:r>
              <a:rPr lang="en-US" dirty="0" smtClean="0">
                <a:hlinkClick r:id="rId7"/>
              </a:rPr>
              <a:t>university.h2o.ai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98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2005 - 2015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Water Engineer</a:t>
            </a:r>
          </a:p>
          <a:p>
            <a:pPr lvl="1"/>
            <a:r>
              <a:rPr lang="en-US" dirty="0" smtClean="0"/>
              <a:t>Consultant for Utilities</a:t>
            </a:r>
          </a:p>
          <a:p>
            <a:pPr lvl="1"/>
            <a:r>
              <a:rPr lang="en-US" dirty="0" smtClean="0"/>
              <a:t>EngD Research</a:t>
            </a:r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2015 - Present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Scientist</a:t>
            </a:r>
          </a:p>
          <a:p>
            <a:pPr lvl="1"/>
            <a:r>
              <a:rPr lang="en-US" dirty="0" smtClean="0"/>
              <a:t>Virgin Media</a:t>
            </a:r>
          </a:p>
          <a:p>
            <a:pPr lvl="1"/>
            <a:r>
              <a:rPr lang="en-US" dirty="0" smtClean="0"/>
              <a:t>Domino Data Lab</a:t>
            </a:r>
          </a:p>
          <a:p>
            <a:pPr lvl="1"/>
            <a:r>
              <a:rPr lang="en-US" dirty="0" smtClean="0"/>
              <a:t>H2O.ai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64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This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200151"/>
            <a:ext cx="7916779" cy="3394472"/>
          </a:xfrm>
        </p:spPr>
        <p:txBody>
          <a:bodyPr/>
          <a:lstStyle/>
          <a:p>
            <a:r>
              <a:rPr lang="en-US" dirty="0" smtClean="0"/>
              <a:t>Overview of generalised low-rank model (GLRM).</a:t>
            </a:r>
          </a:p>
          <a:p>
            <a:r>
              <a:rPr lang="en-US" dirty="0" smtClean="0"/>
              <a:t>Four application examples:</a:t>
            </a:r>
          </a:p>
          <a:p>
            <a:pPr lvl="1"/>
            <a:r>
              <a:rPr lang="en-US" dirty="0" smtClean="0"/>
              <a:t>Basics.</a:t>
            </a:r>
          </a:p>
          <a:p>
            <a:pPr lvl="1"/>
            <a:r>
              <a:rPr lang="en-US" dirty="0" smtClean="0"/>
              <a:t>How to accelerate machine learning.</a:t>
            </a:r>
          </a:p>
          <a:p>
            <a:pPr lvl="1"/>
            <a:r>
              <a:rPr lang="en-US" dirty="0" smtClean="0"/>
              <a:t>How to visualise clusters.</a:t>
            </a:r>
          </a:p>
          <a:p>
            <a:pPr lvl="1"/>
            <a:r>
              <a:rPr lang="en-US" dirty="0" smtClean="0"/>
              <a:t>How to impute missing values.</a:t>
            </a:r>
          </a:p>
          <a:p>
            <a:r>
              <a:rPr lang="en-US" dirty="0" smtClean="0"/>
              <a:t>Q &amp; A.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228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GLRM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94611"/>
            <a:ext cx="8229600" cy="4046496"/>
          </a:xfrm>
        </p:spPr>
        <p:txBody>
          <a:bodyPr>
            <a:normAutofit fontScale="85000" lnSpcReduction="10000"/>
          </a:bodyPr>
          <a:lstStyle/>
          <a:p>
            <a:r>
              <a:rPr lang="en-US" sz="2000" dirty="0" smtClean="0"/>
              <a:t>GLRM is an extension of well-known matrix factorisation methods such as Principal Component Analysis (PCA).</a:t>
            </a:r>
          </a:p>
          <a:p>
            <a:r>
              <a:rPr lang="en-US" sz="2000" dirty="0" smtClean="0"/>
              <a:t>Unlike PCA which is limited to numerical data, GLRM can also handle categorical, ordinal and Boolean data.</a:t>
            </a:r>
          </a:p>
          <a:p>
            <a:r>
              <a:rPr lang="en-US" sz="2000" b="1" dirty="0" smtClean="0"/>
              <a:t>Given</a:t>
            </a:r>
            <a:r>
              <a:rPr lang="en-US" sz="2000" dirty="0" smtClean="0"/>
              <a:t>: Data table </a:t>
            </a:r>
            <a:r>
              <a:rPr lang="en-US" sz="2000" i="1" dirty="0" smtClean="0"/>
              <a:t>A</a:t>
            </a:r>
            <a:r>
              <a:rPr lang="en-US" sz="2000" dirty="0" smtClean="0"/>
              <a:t> with </a:t>
            </a:r>
            <a:r>
              <a:rPr lang="en-US" sz="2000" i="1" dirty="0" smtClean="0"/>
              <a:t>m</a:t>
            </a:r>
            <a:r>
              <a:rPr lang="en-US" sz="2000" dirty="0" smtClean="0"/>
              <a:t> rows and </a:t>
            </a:r>
            <a:r>
              <a:rPr lang="en-US" sz="2000" i="1" dirty="0" smtClean="0"/>
              <a:t>n</a:t>
            </a:r>
            <a:r>
              <a:rPr lang="en-US" sz="2000" dirty="0" smtClean="0"/>
              <a:t> columns</a:t>
            </a:r>
          </a:p>
          <a:p>
            <a:r>
              <a:rPr lang="en-US" sz="2000" b="1" dirty="0" smtClean="0"/>
              <a:t>Find</a:t>
            </a:r>
            <a:r>
              <a:rPr lang="en-US" sz="2000" dirty="0" smtClean="0"/>
              <a:t>: Compressed representation as numeric tables </a:t>
            </a:r>
            <a:r>
              <a:rPr lang="en-US" sz="2000" i="1" dirty="0" smtClean="0"/>
              <a:t>X</a:t>
            </a:r>
            <a:r>
              <a:rPr lang="en-US" sz="2000" dirty="0" smtClean="0"/>
              <a:t> and </a:t>
            </a:r>
            <a:r>
              <a:rPr lang="en-US" sz="2000" i="1" dirty="0" smtClean="0"/>
              <a:t>Y</a:t>
            </a:r>
            <a:r>
              <a:rPr lang="en-US" sz="2000" dirty="0" smtClean="0"/>
              <a:t> where </a:t>
            </a:r>
            <a:r>
              <a:rPr lang="en-US" sz="2000" i="1" dirty="0" smtClean="0"/>
              <a:t>k</a:t>
            </a:r>
            <a:r>
              <a:rPr lang="en-US" sz="2000" dirty="0" smtClean="0"/>
              <a:t> is a small user-specified number</a:t>
            </a:r>
          </a:p>
          <a:p>
            <a:pPr lvl="1"/>
            <a:endParaRPr lang="en-US" sz="1800" dirty="0" smtClean="0"/>
          </a:p>
          <a:p>
            <a:pPr lvl="1"/>
            <a:endParaRPr lang="en-US" sz="1800" dirty="0"/>
          </a:p>
          <a:p>
            <a:pPr lvl="1"/>
            <a:endParaRPr lang="en-US" sz="1800" dirty="0" smtClean="0"/>
          </a:p>
          <a:p>
            <a:pPr lvl="1"/>
            <a:endParaRPr lang="en-US" sz="1800" dirty="0" smtClean="0"/>
          </a:p>
          <a:p>
            <a:pPr lvl="1"/>
            <a:endParaRPr lang="en-US" sz="1800" dirty="0"/>
          </a:p>
          <a:p>
            <a:r>
              <a:rPr lang="en-US" sz="2000" i="1" dirty="0" smtClean="0"/>
              <a:t>Y</a:t>
            </a:r>
            <a:r>
              <a:rPr lang="en-US" sz="2000" dirty="0" smtClean="0"/>
              <a:t> = archetypal features created from columns of </a:t>
            </a:r>
            <a:r>
              <a:rPr lang="en-US" sz="2000" i="1" dirty="0" smtClean="0"/>
              <a:t>A</a:t>
            </a:r>
          </a:p>
          <a:p>
            <a:r>
              <a:rPr lang="en-US" sz="2000" i="1" dirty="0" smtClean="0"/>
              <a:t>X</a:t>
            </a:r>
            <a:r>
              <a:rPr lang="en-US" sz="2000" dirty="0" smtClean="0"/>
              <a:t> = row of A in reduced feature space</a:t>
            </a:r>
          </a:p>
          <a:p>
            <a:r>
              <a:rPr lang="en-US" sz="2000" dirty="0" smtClean="0"/>
              <a:t>GLRM can approximately reconstruct </a:t>
            </a:r>
            <a:r>
              <a:rPr lang="en-US" sz="2000" i="1" dirty="0" smtClean="0"/>
              <a:t>A</a:t>
            </a:r>
            <a:r>
              <a:rPr lang="en-US" sz="2000" dirty="0" smtClean="0"/>
              <a:t> from product </a:t>
            </a:r>
            <a:r>
              <a:rPr lang="en-US" sz="2000" i="1" dirty="0" smtClean="0"/>
              <a:t>XY</a:t>
            </a:r>
            <a:endParaRPr lang="en-US" sz="2000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832" y="2913301"/>
            <a:ext cx="3384414" cy="1116732"/>
          </a:xfrm>
        </p:spPr>
      </p:pic>
      <p:sp>
        <p:nvSpPr>
          <p:cNvPr id="8" name="Rectangle 7"/>
          <p:cNvSpPr/>
          <p:nvPr/>
        </p:nvSpPr>
        <p:spPr>
          <a:xfrm>
            <a:off x="5657387" y="3631816"/>
            <a:ext cx="687657" cy="790319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913757" y="3639253"/>
            <a:ext cx="167268" cy="79031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913756" y="3631816"/>
            <a:ext cx="687657" cy="137295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904342" y="3781022"/>
            <a:ext cx="520389" cy="66046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385316" y="3680469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≈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62127" y="3700463"/>
            <a:ext cx="4844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+</a:t>
            </a:r>
            <a:endParaRPr lang="en-US" sz="4000" dirty="0"/>
          </a:p>
        </p:txBody>
      </p:sp>
      <p:sp>
        <p:nvSpPr>
          <p:cNvPr id="14" name="TextBox 13"/>
          <p:cNvSpPr txBox="1"/>
          <p:nvPr/>
        </p:nvSpPr>
        <p:spPr>
          <a:xfrm>
            <a:off x="6196365" y="2961806"/>
            <a:ext cx="25513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Memory Reduction / Saving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7846555" y="3309513"/>
            <a:ext cx="317981" cy="3709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413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GLRM 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Memory</a:t>
            </a:r>
          </a:p>
          <a:p>
            <a:pPr lvl="1"/>
            <a:r>
              <a:rPr lang="en-US" dirty="0" smtClean="0"/>
              <a:t>Compressing large data set with minimal loss in accuracy</a:t>
            </a:r>
          </a:p>
          <a:p>
            <a:r>
              <a:rPr lang="en-US" b="1" dirty="0" smtClean="0"/>
              <a:t>Speed</a:t>
            </a:r>
          </a:p>
          <a:p>
            <a:pPr lvl="1"/>
            <a:r>
              <a:rPr lang="en-US" dirty="0" smtClean="0"/>
              <a:t>Reduced dimensionality = short model training time</a:t>
            </a:r>
          </a:p>
          <a:p>
            <a:r>
              <a:rPr lang="en-US" b="1" dirty="0" smtClean="0"/>
              <a:t>Feature Engineering</a:t>
            </a:r>
          </a:p>
          <a:p>
            <a:pPr lvl="1"/>
            <a:r>
              <a:rPr lang="en-US" dirty="0" smtClean="0"/>
              <a:t>Condensed features can be analysed visually</a:t>
            </a:r>
          </a:p>
          <a:p>
            <a:r>
              <a:rPr lang="en-US" b="1" dirty="0" smtClean="0"/>
              <a:t>Missing Data Imputation</a:t>
            </a:r>
          </a:p>
          <a:p>
            <a:pPr lvl="1"/>
            <a:r>
              <a:rPr lang="en-US" dirty="0" smtClean="0"/>
              <a:t>Reconstructing data set will automatically impute missing values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7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GLRM Technical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Paper</a:t>
            </a:r>
          </a:p>
          <a:p>
            <a:pPr lvl="1"/>
            <a:r>
              <a:rPr lang="de-DE" dirty="0" smtClean="0">
                <a:hlinkClick r:id="rId3"/>
              </a:rPr>
              <a:t>arxiv.org</a:t>
            </a:r>
            <a:r>
              <a:rPr lang="de-DE" smtClean="0">
                <a:hlinkClick r:id="rId3"/>
              </a:rPr>
              <a:t>/abs/1410.0342</a:t>
            </a:r>
            <a:endParaRPr lang="de-DE" smtClean="0"/>
          </a:p>
          <a:p>
            <a:endParaRPr lang="en-US" dirty="0" smtClean="0"/>
          </a:p>
          <a:p>
            <a:r>
              <a:rPr lang="en-US" dirty="0" smtClean="0"/>
              <a:t>Other Resources</a:t>
            </a:r>
            <a:endParaRPr lang="en-US" dirty="0"/>
          </a:p>
          <a:p>
            <a:pPr lvl="1"/>
            <a:r>
              <a:rPr lang="en-US" dirty="0" smtClean="0">
                <a:hlinkClick r:id="rId4"/>
              </a:rPr>
              <a:t>H2O World Video</a:t>
            </a:r>
            <a:endParaRPr lang="en-US" dirty="0" smtClean="0"/>
          </a:p>
          <a:p>
            <a:pPr lvl="1"/>
            <a:r>
              <a:rPr lang="en-US" dirty="0" smtClean="0">
                <a:hlinkClick r:id="rId5"/>
              </a:rPr>
              <a:t>Tutorials</a:t>
            </a:r>
            <a:endParaRPr lang="en-US" dirty="0" smtClean="0"/>
          </a:p>
          <a:p>
            <a:endParaRPr lang="en-US" dirty="0"/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598163"/>
            <a:ext cx="4038600" cy="259804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554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1: </a:t>
            </a:r>
            <a:r>
              <a:rPr lang="en-US" dirty="0"/>
              <a:t>Motor Trend Car Road Tests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393" y="1474470"/>
            <a:ext cx="3082853" cy="339407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2342653"/>
            <a:ext cx="4038600" cy="1332589"/>
          </a:xfrm>
        </p:spPr>
      </p:pic>
      <p:sp>
        <p:nvSpPr>
          <p:cNvPr id="12" name="Left Brace 11"/>
          <p:cNvSpPr/>
          <p:nvPr/>
        </p:nvSpPr>
        <p:spPr>
          <a:xfrm>
            <a:off x="975359" y="1706880"/>
            <a:ext cx="386080" cy="316166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Left Brace 12"/>
          <p:cNvSpPr/>
          <p:nvPr/>
        </p:nvSpPr>
        <p:spPr>
          <a:xfrm rot="5400000">
            <a:off x="3260884" y="100206"/>
            <a:ext cx="386080" cy="218464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110721" y="695520"/>
            <a:ext cx="6864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 = 11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9150" y="3133823"/>
            <a:ext cx="7360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 = 32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41665" y="910371"/>
            <a:ext cx="18453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“mtcars” dataset in R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>
            <a:off x="1064354" y="1218148"/>
            <a:ext cx="399039" cy="256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800600" y="2225040"/>
            <a:ext cx="1620520" cy="1656080"/>
          </a:xfrm>
          <a:prstGeom prst="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702785" y="2025827"/>
            <a:ext cx="136447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 smtClean="0"/>
              <a:t>A</a:t>
            </a:r>
            <a:endParaRPr lang="en-US" sz="13800" dirty="0"/>
          </a:p>
        </p:txBody>
      </p:sp>
      <p:sp>
        <p:nvSpPr>
          <p:cNvPr id="21" name="TextBox 20"/>
          <p:cNvSpPr txBox="1"/>
          <p:nvPr/>
        </p:nvSpPr>
        <p:spPr>
          <a:xfrm>
            <a:off x="4747482" y="1828998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 Data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132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/>
      <p:bldP spid="15" grpId="0"/>
      <p:bldP spid="16" grpId="0"/>
      <p:bldP spid="19" grpId="0" animBg="1"/>
      <p:bldP spid="20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1: Training a GLRM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462" y="1200150"/>
            <a:ext cx="3394075" cy="339407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00" y="3783223"/>
            <a:ext cx="3600000" cy="1187868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35407"/>
            <a:ext cx="4038600" cy="2409164"/>
          </a:xfrm>
        </p:spPr>
      </p:pic>
      <p:cxnSp>
        <p:nvCxnSpPr>
          <p:cNvPr id="12" name="Straight Arrow Connector 11"/>
          <p:cNvCxnSpPr/>
          <p:nvPr/>
        </p:nvCxnSpPr>
        <p:spPr>
          <a:xfrm>
            <a:off x="2352908" y="3181058"/>
            <a:ext cx="446048" cy="6021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352908" y="3181058"/>
            <a:ext cx="1672682" cy="104487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463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1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BE91F"/>
      </a:accent3>
      <a:accent4>
        <a:srgbClr val="EB6615"/>
      </a:accent4>
      <a:accent5>
        <a:srgbClr val="C76402"/>
      </a:accent5>
      <a:accent6>
        <a:srgbClr val="B523B4"/>
      </a:accent6>
      <a:hlink>
        <a:srgbClr val="FF6B26"/>
      </a:hlink>
      <a:folHlink>
        <a:srgbClr val="DE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7572</TotalTime>
  <Words>673</Words>
  <Application>Microsoft Macintosh PowerPoint</Application>
  <PresentationFormat>On-screen Show (16:9)</PresentationFormat>
  <Paragraphs>188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Courier New</vt:lpstr>
      <vt:lpstr>Times New Roman</vt:lpstr>
      <vt:lpstr>Arial</vt:lpstr>
      <vt:lpstr>Custom Design</vt:lpstr>
      <vt:lpstr>Introduction to Generalised Low-Rank Model and Missing Values</vt:lpstr>
      <vt:lpstr>About H2O.ai</vt:lpstr>
      <vt:lpstr>About Me</vt:lpstr>
      <vt:lpstr>About This Talk</vt:lpstr>
      <vt:lpstr>GLRM Overview</vt:lpstr>
      <vt:lpstr>GLRM Key Features</vt:lpstr>
      <vt:lpstr>GLRM Technical References</vt:lpstr>
      <vt:lpstr>Example 1: Motor Trend Car Road Tests</vt:lpstr>
      <vt:lpstr>Example 1: Training a GLRM</vt:lpstr>
      <vt:lpstr>Example 1: X and Y from GLRM</vt:lpstr>
      <vt:lpstr>Example 1: Summary</vt:lpstr>
      <vt:lpstr>Example 2: ML Acceleration</vt:lpstr>
      <vt:lpstr>Example 2: Use GLRM to Speed Up ML</vt:lpstr>
      <vt:lpstr>Example 2: Random Forest</vt:lpstr>
      <vt:lpstr>Example 2: Results Comparison</vt:lpstr>
      <vt:lpstr>Example 3: Clusters Visualisation</vt:lpstr>
      <vt:lpstr>Example 3: Clusters Visualisation</vt:lpstr>
      <vt:lpstr>Example 4: Imputation</vt:lpstr>
      <vt:lpstr>Example 4: GLRM with NAs</vt:lpstr>
      <vt:lpstr>Example 4: Results Comparison</vt:lpstr>
      <vt:lpstr>Conclusions</vt:lpstr>
      <vt:lpstr>Any Questions?</vt:lpstr>
    </vt:vector>
  </TitlesOfParts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Chow, Jo</cp:lastModifiedBy>
  <cp:revision>629</cp:revision>
  <cp:lastPrinted>2016-01-16T20:46:46Z</cp:lastPrinted>
  <dcterms:created xsi:type="dcterms:W3CDTF">2015-09-15T15:26:47Z</dcterms:created>
  <dcterms:modified xsi:type="dcterms:W3CDTF">2016-06-02T11:36:31Z</dcterms:modified>
</cp:coreProperties>
</file>